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71" r:id="rId4"/>
    <p:sldId id="270" r:id="rId5"/>
  </p:sldIdLst>
  <p:sldSz cx="5765800" cy="3244850"/>
  <p:notesSz cx="5765800" cy="3244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11437F"/>
    <a:srgbClr val="66FFFF"/>
    <a:srgbClr val="CCCCFF"/>
    <a:srgbClr val="E6E6E6"/>
    <a:srgbClr val="DDDDDD"/>
    <a:srgbClr val="99CCFF"/>
    <a:srgbClr val="4978B1"/>
    <a:srgbClr val="FCFCFC"/>
    <a:srgbClr val="003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60"/>
  </p:normalViewPr>
  <p:slideViewPr>
    <p:cSldViewPr>
      <p:cViewPr varScale="1">
        <p:scale>
          <a:sx n="226" d="100"/>
          <a:sy n="226" d="100"/>
        </p:scale>
        <p:origin x="-948" y="-90"/>
      </p:cViewPr>
      <p:guideLst>
        <p:guide orient="horz" pos="2880"/>
        <p:guide pos="21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555555555555552E-2"/>
          <c:y val="3.8020438010256036E-2"/>
          <c:w val="0.75487912708422156"/>
          <c:h val="0.8747009748781402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95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0B4-42EC-BC80-1C946E6CDFDE}"/>
              </c:ext>
            </c:extLst>
          </c:dPt>
          <c:dPt>
            <c:idx val="1"/>
            <c:bubble3D val="0"/>
            <c:spPr>
              <a:solidFill>
                <a:srgbClr val="FF99FF"/>
              </a:solidFill>
              <a:ln w="95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0B4-42EC-BC80-1C946E6CDFDE}"/>
              </c:ext>
            </c:extLst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</c:v>
                </c:pt>
                <c:pt idx="1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B4-42EC-BC80-1C946E6CDF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61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313652543146354E-2"/>
          <c:y val="4.9699414278580469E-2"/>
          <c:w val="0.75487912708422156"/>
          <c:h val="0.8747009748781402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75000"/>
                  </a:schemeClr>
                </a:gs>
                <a:gs pos="24000">
                  <a:schemeClr val="tx2">
                    <a:lumMod val="60000"/>
                    <a:lumOff val="40000"/>
                  </a:schemeClr>
                </a:gs>
                <a:gs pos="53000">
                  <a:schemeClr val="tx2">
                    <a:lumMod val="40000"/>
                    <a:lumOff val="60000"/>
                  </a:schemeClr>
                </a:gs>
              </a:gsLst>
              <a:lin ang="5400000" scaled="1"/>
            </a:gradFill>
          </c:spPr>
          <c:dPt>
            <c:idx val="0"/>
            <c:bubble3D val="0"/>
            <c:spPr>
              <a:solidFill>
                <a:srgbClr val="00B0F0"/>
              </a:solidFill>
              <a:ln w="95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1A7-4D50-B122-C4B55D96A54D}"/>
              </c:ext>
            </c:extLst>
          </c:dPt>
          <c:dPt>
            <c:idx val="1"/>
            <c:bubble3D val="0"/>
            <c:spPr>
              <a:solidFill>
                <a:srgbClr val="FF99FF"/>
              </a:solidFill>
              <a:ln w="95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A7-4D50-B122-C4B55D96A54D}"/>
              </c:ext>
            </c:extLst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2777.7</c:v>
                </c:pt>
                <c:pt idx="1">
                  <c:v>719.2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1A7-4D50-B122-C4B55D96A5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40684537503933"/>
          <c:y val="4.8641839409659778E-2"/>
          <c:w val="0.75487912708422156"/>
          <c:h val="0.8747009748781402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  <a:ln w="95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A4-4328-9BC8-24A64BCD2DCA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9525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A4-4328-9BC8-24A64BCD2DCA}"/>
              </c:ext>
            </c:extLst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4312.8</c:v>
                </c:pt>
                <c:pt idx="1">
                  <c:v>150.5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4A4-4328-9BC8-24A64BCD2D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4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265488" y="0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CBA3A-4016-4326-8AC3-4CA1C77DF708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911350" y="406400"/>
            <a:ext cx="1943100" cy="1093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576263" y="1562100"/>
            <a:ext cx="4613275" cy="1277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3082925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265488" y="3082925"/>
            <a:ext cx="2498725" cy="161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B102A-EDC8-431F-B475-B3229B34ED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622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019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3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7DF5C-7F57-44F4-B39F-B8F4CFA1044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71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32435" y="1005903"/>
            <a:ext cx="4900930" cy="6814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64870" y="1817116"/>
            <a:ext cx="4036060" cy="811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515162"/>
            <a:ext cx="373837" cy="26600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22808" y="543712"/>
            <a:ext cx="5082641" cy="22142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53011" y="1956145"/>
            <a:ext cx="113976" cy="1521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34015" y="2217879"/>
            <a:ext cx="151968" cy="152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34015" y="2459864"/>
            <a:ext cx="151961" cy="152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3133711" y="2790248"/>
            <a:ext cx="121265" cy="1521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3118256" y="2541852"/>
            <a:ext cx="152176" cy="1450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3118256" y="2286533"/>
            <a:ext cx="152176" cy="15195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36166" y="556217"/>
            <a:ext cx="1509395" cy="2083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320451" y="700380"/>
            <a:ext cx="2058035" cy="2262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" b="1" i="0">
                <a:solidFill>
                  <a:srgbClr val="161A1D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7000"/>
                <a:lumOff val="53000"/>
              </a:schemeClr>
            </a:gs>
            <a:gs pos="51000">
              <a:srgbClr val="66FFFF"/>
            </a:gs>
            <a:gs pos="100000">
              <a:schemeClr val="accent5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87374" y="473938"/>
            <a:ext cx="3791051" cy="2127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8290" y="746315"/>
            <a:ext cx="5189220" cy="21416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960372" y="3017710"/>
            <a:ext cx="1845056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88290" y="3017710"/>
            <a:ext cx="1326134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151376" y="3017710"/>
            <a:ext cx="1326134" cy="162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8055" y="3045301"/>
            <a:ext cx="5752465" cy="0"/>
          </a:xfrm>
          <a:custGeom>
            <a:avLst/>
            <a:gdLst/>
            <a:ahLst/>
            <a:cxnLst/>
            <a:rect l="l" t="t" r="r" b="b"/>
            <a:pathLst>
              <a:path w="5752465">
                <a:moveTo>
                  <a:pt x="0" y="0"/>
                </a:moveTo>
                <a:lnTo>
                  <a:pt x="5751940" y="0"/>
                </a:lnTo>
              </a:path>
            </a:pathLst>
          </a:custGeom>
          <a:ln w="9525">
            <a:solidFill>
              <a:srgbClr val="003B5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19469" y="240774"/>
            <a:ext cx="1240523" cy="27525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" y="3029406"/>
            <a:ext cx="143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www.kursk.roskazna.ru</a:t>
            </a:r>
            <a:endParaRPr lang="ru-RU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object 2"/>
          <p:cNvSpPr/>
          <p:nvPr/>
        </p:nvSpPr>
        <p:spPr>
          <a:xfrm flipV="1">
            <a:off x="0" y="250825"/>
            <a:ext cx="4416425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321635" y="112325"/>
            <a:ext cx="46948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Управление Федерального казначейства по Курской области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B8EF292-EF46-4EA1-8184-DB6B6AE80055}"/>
              </a:ext>
            </a:extLst>
          </p:cNvPr>
          <p:cNvSpPr/>
          <p:nvPr/>
        </p:nvSpPr>
        <p:spPr>
          <a:xfrm>
            <a:off x="825500" y="1012825"/>
            <a:ext cx="33642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Итоги контрольной деятельности</a:t>
            </a:r>
            <a:br>
              <a:rPr lang="ru-RU" sz="16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финансово-бюджетной сфере</a:t>
            </a:r>
            <a:br>
              <a:rPr lang="ru-RU" sz="16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 2020 год</a:t>
            </a:r>
            <a:endParaRPr lang="ru-RU" sz="1600" b="0" cap="none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B8E8BD1-95F9-4527-8E6C-A7DBA3962C2B}"/>
              </a:ext>
            </a:extLst>
          </p:cNvPr>
          <p:cNvSpPr txBox="1"/>
          <p:nvPr/>
        </p:nvSpPr>
        <p:spPr>
          <a:xfrm>
            <a:off x="4609725" y="1672912"/>
            <a:ext cx="9349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" dirty="0"/>
              <a:t>70% результативных проверок</a:t>
            </a:r>
          </a:p>
        </p:txBody>
      </p:sp>
      <p:sp>
        <p:nvSpPr>
          <p:cNvPr id="18" name="Стрелка: пятиугольник 17">
            <a:extLst>
              <a:ext uri="{FF2B5EF4-FFF2-40B4-BE49-F238E27FC236}">
                <a16:creationId xmlns:a16="http://schemas.microsoft.com/office/drawing/2014/main" xmlns="" id="{6B5ED58E-4351-45DB-A306-9EB10013FC8D}"/>
              </a:ext>
            </a:extLst>
          </p:cNvPr>
          <p:cNvSpPr/>
          <p:nvPr/>
        </p:nvSpPr>
        <p:spPr>
          <a:xfrm>
            <a:off x="4279937" y="1728832"/>
            <a:ext cx="304800" cy="177188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691EA7A0-E750-403D-9D4E-78551DC5FC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5193890"/>
              </p:ext>
            </p:extLst>
          </p:nvPr>
        </p:nvGraphicFramePr>
        <p:xfrm>
          <a:off x="673100" y="922898"/>
          <a:ext cx="1156003" cy="1092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76DC797-BACD-4382-8BE8-274CC9914415}"/>
              </a:ext>
            </a:extLst>
          </p:cNvPr>
          <p:cNvSpPr/>
          <p:nvPr/>
        </p:nvSpPr>
        <p:spPr>
          <a:xfrm>
            <a:off x="609904" y="2034013"/>
            <a:ext cx="1219199" cy="242885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r>
              <a:rPr lang="ru-RU" sz="600" b="1" dirty="0">
                <a:solidFill>
                  <a:srgbClr val="00B0F0"/>
                </a:solidFill>
                <a:cs typeface="Times New Roman" panose="02020603050405020304" pitchFamily="18" charset="0"/>
              </a:rPr>
              <a:t>19</a:t>
            </a:r>
            <a:r>
              <a:rPr lang="ru-RU" sz="600" b="1" dirty="0">
                <a:solidFill>
                  <a:srgbClr val="11437F"/>
                </a:solidFill>
                <a:cs typeface="Times New Roman" panose="02020603050405020304" pitchFamily="18" charset="0"/>
              </a:rPr>
              <a:t> </a:t>
            </a:r>
            <a:r>
              <a:rPr lang="ru-RU" sz="600" b="1" dirty="0">
                <a:cs typeface="Times New Roman" panose="02020603050405020304" pitchFamily="18" charset="0"/>
              </a:rPr>
              <a:t>– по Плану Управления;</a:t>
            </a:r>
          </a:p>
          <a:p>
            <a:r>
              <a:rPr lang="ru-RU" sz="600" b="1" dirty="0">
                <a:solidFill>
                  <a:srgbClr val="FFC000"/>
                </a:solidFill>
                <a:cs typeface="Times New Roman" panose="02020603050405020304" pitchFamily="18" charset="0"/>
              </a:rPr>
              <a:t>11</a:t>
            </a:r>
            <a:r>
              <a:rPr lang="ru-RU" sz="600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ru-RU" sz="600" b="1" dirty="0">
                <a:cs typeface="Times New Roman" panose="02020603050405020304" pitchFamily="18" charset="0"/>
              </a:rPr>
              <a:t>- внеплановые проверки</a:t>
            </a:r>
            <a:endParaRPr lang="ru-RU" sz="600" dirty="0"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CC3451F-1CB4-4077-8995-1CE9F134FF4A}"/>
              </a:ext>
            </a:extLst>
          </p:cNvPr>
          <p:cNvSpPr/>
          <p:nvPr/>
        </p:nvSpPr>
        <p:spPr>
          <a:xfrm>
            <a:off x="901875" y="1275454"/>
            <a:ext cx="520042" cy="242885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pPr algn="ctr"/>
            <a:r>
              <a:rPr lang="ru-RU" sz="600" b="1" dirty="0">
                <a:cs typeface="Times New Roman" panose="02020603050405020304" pitchFamily="18" charset="0"/>
              </a:rPr>
              <a:t>30</a:t>
            </a:r>
            <a:br>
              <a:rPr lang="ru-RU" sz="600" b="1" dirty="0">
                <a:cs typeface="Times New Roman" panose="02020603050405020304" pitchFamily="18" charset="0"/>
              </a:rPr>
            </a:br>
            <a:r>
              <a:rPr lang="ru-RU" sz="600" b="1" dirty="0">
                <a:cs typeface="Times New Roman" panose="02020603050405020304" pitchFamily="18" charset="0"/>
              </a:rPr>
              <a:t>проверок</a:t>
            </a:r>
            <a:endParaRPr lang="ru-RU" sz="600" dirty="0">
              <a:cs typeface="Times New Roman" panose="02020603050405020304" pitchFamily="18" charset="0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00509E89-C88F-4EAE-B863-1649850D23D3}"/>
              </a:ext>
            </a:extLst>
          </p:cNvPr>
          <p:cNvSpPr txBox="1">
            <a:spLocks/>
          </p:cNvSpPr>
          <p:nvPr/>
        </p:nvSpPr>
        <p:spPr>
          <a:xfrm>
            <a:off x="596528" y="570934"/>
            <a:ext cx="14351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800" kern="0" dirty="0">
                <a:solidFill>
                  <a:srgbClr val="1143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Количество проведенных контрольных мероприятий</a:t>
            </a:r>
            <a:endParaRPr lang="ru-RU" sz="800" kern="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Заголовок 1">
            <a:extLst>
              <a:ext uri="{FF2B5EF4-FFF2-40B4-BE49-F238E27FC236}">
                <a16:creationId xmlns:a16="http://schemas.microsoft.com/office/drawing/2014/main" xmlns="" id="{944DBF41-CFB1-4701-8132-A8D21C79CF23}"/>
              </a:ext>
            </a:extLst>
          </p:cNvPr>
          <p:cNvSpPr txBox="1">
            <a:spLocks/>
          </p:cNvSpPr>
          <p:nvPr/>
        </p:nvSpPr>
        <p:spPr>
          <a:xfrm>
            <a:off x="3090387" y="576138"/>
            <a:ext cx="245431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800" kern="0" dirty="0">
                <a:solidFill>
                  <a:srgbClr val="1143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Соотношение количества проверок, которыми выявлены нарушения, к общему количеству проведенных контрольных мероприятий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BDBE4C0-9332-45F1-84D0-157BE6CFF20B}"/>
              </a:ext>
            </a:extLst>
          </p:cNvPr>
          <p:cNvSpPr txBox="1"/>
          <p:nvPr/>
        </p:nvSpPr>
        <p:spPr>
          <a:xfrm>
            <a:off x="139700" y="105544"/>
            <a:ext cx="14182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УФК по Курской области</a:t>
            </a: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A0FC371B-9F03-47FD-ACA4-B12E66F1C46D}"/>
              </a:ext>
            </a:extLst>
          </p:cNvPr>
          <p:cNvCxnSpPr/>
          <p:nvPr/>
        </p:nvCxnSpPr>
        <p:spPr>
          <a:xfrm>
            <a:off x="323253" y="886292"/>
            <a:ext cx="198164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xmlns="" id="{B2AC2B17-90E3-45C0-8089-A8F81ED25937}"/>
              </a:ext>
            </a:extLst>
          </p:cNvPr>
          <p:cNvCxnSpPr>
            <a:cxnSpLocks/>
          </p:cNvCxnSpPr>
          <p:nvPr/>
        </p:nvCxnSpPr>
        <p:spPr>
          <a:xfrm>
            <a:off x="3060244" y="1012825"/>
            <a:ext cx="25146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9AD2D03-035E-4833-B9CD-2C0099E9B50F}"/>
              </a:ext>
            </a:extLst>
          </p:cNvPr>
          <p:cNvSpPr txBox="1"/>
          <p:nvPr/>
        </p:nvSpPr>
        <p:spPr>
          <a:xfrm>
            <a:off x="3095585" y="2654"/>
            <a:ext cx="26543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Итоги контрольной деятельности</a:t>
            </a:r>
            <a:b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</a:br>
            <a: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в финансово-бюджетной сфере</a:t>
            </a:r>
            <a:b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</a:br>
            <a: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за 2020 год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xmlns="" id="{24187821-72B3-457C-AB62-D0B404C7B775}"/>
              </a:ext>
            </a:extLst>
          </p:cNvPr>
          <p:cNvCxnSpPr/>
          <p:nvPr/>
        </p:nvCxnSpPr>
        <p:spPr>
          <a:xfrm>
            <a:off x="1890751" y="1546225"/>
            <a:ext cx="198164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77DC257-1926-4EB2-A77F-D1126EE318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500" y="1165225"/>
            <a:ext cx="360580" cy="20796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CE1646C-48F0-4344-A4D1-DE7187D8A5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5143" y="1355727"/>
            <a:ext cx="381045" cy="1698619"/>
          </a:xfrm>
          <a:prstGeom prst="rect">
            <a:avLst/>
          </a:prstGeom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59EAAAD8-13F5-4E10-A553-74796846B2CC}"/>
              </a:ext>
            </a:extLst>
          </p:cNvPr>
          <p:cNvSpPr/>
          <p:nvPr/>
        </p:nvSpPr>
        <p:spPr>
          <a:xfrm>
            <a:off x="3111500" y="2460625"/>
            <a:ext cx="2433202" cy="242885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r>
              <a:rPr lang="ru-RU" sz="600" b="1" dirty="0">
                <a:solidFill>
                  <a:srgbClr val="00B050"/>
                </a:solidFill>
                <a:cs typeface="Times New Roman" panose="02020603050405020304" pitchFamily="18" charset="0"/>
              </a:rPr>
              <a:t>30</a:t>
            </a:r>
            <a:r>
              <a:rPr lang="ru-RU" sz="600" b="1" dirty="0">
                <a:solidFill>
                  <a:srgbClr val="11437F"/>
                </a:solidFill>
                <a:cs typeface="Times New Roman" panose="02020603050405020304" pitchFamily="18" charset="0"/>
              </a:rPr>
              <a:t> </a:t>
            </a:r>
            <a:r>
              <a:rPr lang="ru-RU" sz="600" b="1" dirty="0">
                <a:cs typeface="Times New Roman" panose="02020603050405020304" pitchFamily="18" charset="0"/>
              </a:rPr>
              <a:t>– количество проведенных контрольных мероприятий;</a:t>
            </a:r>
          </a:p>
          <a:p>
            <a:r>
              <a:rPr lang="ru-RU" sz="600" b="1" dirty="0">
                <a:solidFill>
                  <a:srgbClr val="FFC000"/>
                </a:solidFill>
                <a:cs typeface="Times New Roman" panose="02020603050405020304" pitchFamily="18" charset="0"/>
              </a:rPr>
              <a:t>21</a:t>
            </a:r>
            <a:r>
              <a:rPr lang="ru-RU" sz="600" b="1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ru-RU" sz="600" b="1" dirty="0">
                <a:cs typeface="Times New Roman" panose="02020603050405020304" pitchFamily="18" charset="0"/>
              </a:rPr>
              <a:t>– количество проверок, которыми выявлены нарушения</a:t>
            </a:r>
            <a:endParaRPr lang="ru-RU" sz="600" dirty="0"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42328E3-525C-40BF-9174-A2AF1192CB2A}"/>
              </a:ext>
            </a:extLst>
          </p:cNvPr>
          <p:cNvSpPr txBox="1"/>
          <p:nvPr/>
        </p:nvSpPr>
        <p:spPr>
          <a:xfrm>
            <a:off x="3505858" y="1229703"/>
            <a:ext cx="30479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dirty="0"/>
              <a:t>30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3FAE3A1-D761-459B-AB0F-5EDE30DA3008}"/>
              </a:ext>
            </a:extLst>
          </p:cNvPr>
          <p:cNvSpPr txBox="1"/>
          <p:nvPr/>
        </p:nvSpPr>
        <p:spPr>
          <a:xfrm>
            <a:off x="4023302" y="1429786"/>
            <a:ext cx="30479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dirty="0"/>
              <a:t>21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72EFAAF7-9631-4D36-AC20-2FED78B9EF90}"/>
              </a:ext>
            </a:extLst>
          </p:cNvPr>
          <p:cNvSpPr/>
          <p:nvPr/>
        </p:nvSpPr>
        <p:spPr>
          <a:xfrm>
            <a:off x="4603535" y="1673863"/>
            <a:ext cx="931740" cy="276048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217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6D043F2C-E21B-4B40-83E3-DB86A7A04E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3449392"/>
              </p:ext>
            </p:extLst>
          </p:nvPr>
        </p:nvGraphicFramePr>
        <p:xfrm>
          <a:off x="465519" y="880421"/>
          <a:ext cx="1274381" cy="1204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80869565-D54C-43D5-9489-174FD42D7A34}"/>
              </a:ext>
            </a:extLst>
          </p:cNvPr>
          <p:cNvSpPr/>
          <p:nvPr/>
        </p:nvSpPr>
        <p:spPr>
          <a:xfrm>
            <a:off x="327322" y="2179210"/>
            <a:ext cx="1665180" cy="889216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pPr algn="just"/>
            <a:r>
              <a:rPr lang="ru-RU" sz="600" b="1" dirty="0">
                <a:solidFill>
                  <a:srgbClr val="00B0F0"/>
                </a:solidFill>
                <a:cs typeface="Times New Roman" panose="02020603050405020304" pitchFamily="18" charset="0"/>
              </a:rPr>
              <a:t>2777,7 млн. руб. </a:t>
            </a:r>
            <a:r>
              <a:rPr lang="ru-RU" sz="600" b="1" dirty="0">
                <a:cs typeface="Times New Roman" panose="02020603050405020304" pitchFamily="18" charset="0"/>
              </a:rPr>
              <a:t>– средства федерального </a:t>
            </a:r>
            <a:r>
              <a:rPr lang="ru-RU" sz="600" b="1" dirty="0" smtClean="0">
                <a:cs typeface="Times New Roman" panose="02020603050405020304" pitchFamily="18" charset="0"/>
              </a:rPr>
              <a:t>бюджета, в том числе выделенных в форме межбюджетных трансфертов;</a:t>
            </a:r>
            <a:endParaRPr lang="ru-RU" sz="600" b="1" dirty="0">
              <a:cs typeface="Times New Roman" panose="02020603050405020304" pitchFamily="18" charset="0"/>
            </a:endParaRPr>
          </a:p>
          <a:p>
            <a:pPr algn="just"/>
            <a:r>
              <a:rPr lang="ru-RU" sz="600" b="1" dirty="0">
                <a:solidFill>
                  <a:srgbClr val="FF99FF"/>
                </a:solidFill>
                <a:cs typeface="Times New Roman" panose="02020603050405020304" pitchFamily="18" charset="0"/>
              </a:rPr>
              <a:t>719,2 млн. руб. </a:t>
            </a:r>
            <a:r>
              <a:rPr lang="ru-RU" sz="600" b="1" dirty="0">
                <a:cs typeface="Times New Roman" panose="02020603050405020304" pitchFamily="18" charset="0"/>
              </a:rPr>
              <a:t>- средства бюджета субъекта РФ и местных бюджетов в части софинансирования, средства государственных внебюджетных фондов и др.</a:t>
            </a:r>
            <a:endParaRPr lang="ru-RU" sz="600" dirty="0"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D08BC610-5DE5-4364-B696-F777D13E1A9F}"/>
              </a:ext>
            </a:extLst>
          </p:cNvPr>
          <p:cNvSpPr/>
          <p:nvPr/>
        </p:nvSpPr>
        <p:spPr>
          <a:xfrm>
            <a:off x="749300" y="1317625"/>
            <a:ext cx="596242" cy="242885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pPr algn="ctr"/>
            <a:r>
              <a:rPr lang="ru-RU" sz="600" b="1" dirty="0">
                <a:cs typeface="Times New Roman" panose="02020603050405020304" pitchFamily="18" charset="0"/>
              </a:rPr>
              <a:t>3496,9</a:t>
            </a:r>
            <a:br>
              <a:rPr lang="ru-RU" sz="600" b="1" dirty="0">
                <a:cs typeface="Times New Roman" panose="02020603050405020304" pitchFamily="18" charset="0"/>
              </a:rPr>
            </a:br>
            <a:r>
              <a:rPr lang="ru-RU" sz="600" b="1" dirty="0">
                <a:cs typeface="Times New Roman" panose="02020603050405020304" pitchFamily="18" charset="0"/>
              </a:rPr>
              <a:t>млн. руб.</a:t>
            </a:r>
            <a:endParaRPr lang="ru-RU" sz="600" dirty="0">
              <a:cs typeface="Times New Roman" panose="02020603050405020304" pitchFamily="18" charset="0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FF584D7D-0156-4D3B-9681-36CDC1ABA68A}"/>
              </a:ext>
            </a:extLst>
          </p:cNvPr>
          <p:cNvSpPr txBox="1">
            <a:spLocks/>
          </p:cNvSpPr>
          <p:nvPr/>
        </p:nvSpPr>
        <p:spPr>
          <a:xfrm>
            <a:off x="368300" y="569159"/>
            <a:ext cx="14351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800" kern="0" dirty="0">
                <a:solidFill>
                  <a:srgbClr val="1143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Объем проверенных средств</a:t>
            </a:r>
            <a:endParaRPr lang="ru-RU" sz="800" kern="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xmlns="" id="{C23B7B6F-E3AC-405E-B68B-7323727F58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4634937"/>
              </p:ext>
            </p:extLst>
          </p:nvPr>
        </p:nvGraphicFramePr>
        <p:xfrm>
          <a:off x="3537457" y="850393"/>
          <a:ext cx="1264854" cy="1195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7EB9306B-6D3B-4F4C-ABAF-AB84A0D91C6D}"/>
              </a:ext>
            </a:extLst>
          </p:cNvPr>
          <p:cNvSpPr/>
          <p:nvPr/>
        </p:nvSpPr>
        <p:spPr>
          <a:xfrm>
            <a:off x="3813128" y="1317624"/>
            <a:ext cx="604434" cy="242885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pPr algn="ctr"/>
            <a:r>
              <a:rPr lang="ru-RU" sz="600" b="1" dirty="0">
                <a:cs typeface="Times New Roman" panose="02020603050405020304" pitchFamily="18" charset="0"/>
              </a:rPr>
              <a:t>4315,3</a:t>
            </a:r>
          </a:p>
          <a:p>
            <a:pPr algn="ctr"/>
            <a:r>
              <a:rPr lang="ru-RU" sz="600" b="1" dirty="0">
                <a:cs typeface="Times New Roman" panose="02020603050405020304" pitchFamily="18" charset="0"/>
              </a:rPr>
              <a:t>млн. руб.</a:t>
            </a:r>
            <a:endParaRPr lang="ru-RU" sz="600" dirty="0">
              <a:cs typeface="Times New Roman" panose="02020603050405020304" pitchFamily="18" charset="0"/>
            </a:endParaRPr>
          </a:p>
        </p:txBody>
      </p:sp>
      <p:sp>
        <p:nvSpPr>
          <p:cNvPr id="33" name="Заголовок 1">
            <a:extLst>
              <a:ext uri="{FF2B5EF4-FFF2-40B4-BE49-F238E27FC236}">
                <a16:creationId xmlns:a16="http://schemas.microsoft.com/office/drawing/2014/main" xmlns="" id="{944DBF41-CFB1-4701-8132-A8D21C79CF23}"/>
              </a:ext>
            </a:extLst>
          </p:cNvPr>
          <p:cNvSpPr txBox="1">
            <a:spLocks/>
          </p:cNvSpPr>
          <p:nvPr/>
        </p:nvSpPr>
        <p:spPr>
          <a:xfrm>
            <a:off x="3452334" y="563433"/>
            <a:ext cx="14351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800" kern="0" dirty="0">
                <a:solidFill>
                  <a:srgbClr val="1143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Объем выявленных нарушений</a:t>
            </a:r>
            <a:endParaRPr lang="ru-RU" sz="800" kern="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CC9E588-39E6-403D-9D2A-3ED60BAA865C}"/>
              </a:ext>
            </a:extLst>
          </p:cNvPr>
          <p:cNvSpPr/>
          <p:nvPr/>
        </p:nvSpPr>
        <p:spPr>
          <a:xfrm>
            <a:off x="3340100" y="2175830"/>
            <a:ext cx="1753049" cy="612217"/>
          </a:xfrm>
          <a:prstGeom prst="rect">
            <a:avLst/>
          </a:prstGeom>
        </p:spPr>
        <p:txBody>
          <a:bodyPr wrap="square" lIns="57657" tIns="28828" rIns="57657" bIns="28828">
            <a:spAutoFit/>
          </a:bodyPr>
          <a:lstStyle/>
          <a:p>
            <a:pPr algn="just"/>
            <a:r>
              <a:rPr lang="ru-RU" sz="600" b="1" dirty="0">
                <a:solidFill>
                  <a:srgbClr val="92D050"/>
                </a:solidFill>
                <a:cs typeface="Times New Roman" panose="02020603050405020304" pitchFamily="18" charset="0"/>
              </a:rPr>
              <a:t>4312,8 млн. руб. </a:t>
            </a:r>
            <a:r>
              <a:rPr lang="ru-RU" sz="600" b="1" dirty="0">
                <a:cs typeface="Times New Roman" panose="02020603050405020304" pitchFamily="18" charset="0"/>
              </a:rPr>
              <a:t>– в части использования средств федерального </a:t>
            </a:r>
            <a:r>
              <a:rPr lang="ru-RU" sz="600" b="1" dirty="0" smtClean="0">
                <a:cs typeface="Times New Roman" panose="02020603050405020304" pitchFamily="18" charset="0"/>
              </a:rPr>
              <a:t>бюджета, в том числе выделенных в форме межбюджетных трансфертов;</a:t>
            </a:r>
            <a:endParaRPr lang="ru-RU" sz="600" b="1" dirty="0">
              <a:cs typeface="Times New Roman" panose="02020603050405020304" pitchFamily="18" charset="0"/>
            </a:endParaRPr>
          </a:p>
          <a:p>
            <a:pPr algn="just"/>
            <a:r>
              <a:rPr lang="ru-RU" sz="600" b="1" dirty="0">
                <a:solidFill>
                  <a:srgbClr val="FFC000"/>
                </a:solidFill>
                <a:cs typeface="Times New Roman" panose="02020603050405020304" pitchFamily="18" charset="0"/>
              </a:rPr>
              <a:t>2,5 млн. руб. </a:t>
            </a:r>
            <a:r>
              <a:rPr lang="ru-RU" sz="600" b="1" dirty="0">
                <a:cs typeface="Times New Roman" panose="02020603050405020304" pitchFamily="18" charset="0"/>
              </a:rPr>
              <a:t>– в части использования прочих средств.</a:t>
            </a:r>
            <a:endParaRPr lang="ru-RU" sz="600" dirty="0"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BDBE4C0-9332-45F1-84D0-157BE6CFF20B}"/>
              </a:ext>
            </a:extLst>
          </p:cNvPr>
          <p:cNvSpPr txBox="1"/>
          <p:nvPr/>
        </p:nvSpPr>
        <p:spPr>
          <a:xfrm>
            <a:off x="139700" y="105544"/>
            <a:ext cx="14182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УФК по Курской области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20E7B729-3BAE-414A-99DD-680C034D388F}"/>
              </a:ext>
            </a:extLst>
          </p:cNvPr>
          <p:cNvCxnSpPr/>
          <p:nvPr/>
        </p:nvCxnSpPr>
        <p:spPr>
          <a:xfrm>
            <a:off x="177729" y="822246"/>
            <a:ext cx="198164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xmlns="" id="{B2AC2B17-90E3-45C0-8089-A8F81ED25937}"/>
              </a:ext>
            </a:extLst>
          </p:cNvPr>
          <p:cNvCxnSpPr/>
          <p:nvPr/>
        </p:nvCxnSpPr>
        <p:spPr>
          <a:xfrm>
            <a:off x="3263899" y="822246"/>
            <a:ext cx="198164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9AD2D03-035E-4833-B9CD-2C0099E9B50F}"/>
              </a:ext>
            </a:extLst>
          </p:cNvPr>
          <p:cNvSpPr txBox="1"/>
          <p:nvPr/>
        </p:nvSpPr>
        <p:spPr>
          <a:xfrm>
            <a:off x="3095585" y="2654"/>
            <a:ext cx="26543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Итоги контрольной деятельности</a:t>
            </a:r>
            <a:b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</a:br>
            <a: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в финансово-бюджетной сфере</a:t>
            </a:r>
            <a:b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</a:br>
            <a: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за 2020 год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xmlns="" id="{AE791CB2-ED85-4EE2-A2F4-434EA4E7859F}"/>
              </a:ext>
            </a:extLst>
          </p:cNvPr>
          <p:cNvCxnSpPr/>
          <p:nvPr/>
        </p:nvCxnSpPr>
        <p:spPr>
          <a:xfrm>
            <a:off x="1663700" y="1789620"/>
            <a:ext cx="198164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866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"/>
          <p:cNvSpPr/>
          <p:nvPr/>
        </p:nvSpPr>
        <p:spPr>
          <a:xfrm flipV="1">
            <a:off x="0" y="250825"/>
            <a:ext cx="5765800" cy="177168"/>
          </a:xfrm>
          <a:custGeom>
            <a:avLst/>
            <a:gdLst/>
            <a:ahLst/>
            <a:cxnLst/>
            <a:rect l="l" t="t" r="r" b="b"/>
            <a:pathLst>
              <a:path w="4416425">
                <a:moveTo>
                  <a:pt x="0" y="0"/>
                </a:moveTo>
                <a:lnTo>
                  <a:pt x="4415994" y="0"/>
                </a:lnTo>
              </a:path>
            </a:pathLst>
          </a:custGeom>
          <a:ln w="12700">
            <a:solidFill>
              <a:schemeClr val="bg1">
                <a:lumMod val="8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BDBE4C0-9332-45F1-84D0-157BE6CFF20B}"/>
              </a:ext>
            </a:extLst>
          </p:cNvPr>
          <p:cNvSpPr txBox="1"/>
          <p:nvPr/>
        </p:nvSpPr>
        <p:spPr>
          <a:xfrm>
            <a:off x="139700" y="105544"/>
            <a:ext cx="141826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УФК по Курской области</a:t>
            </a:r>
          </a:p>
        </p:txBody>
      </p:sp>
      <p:sp>
        <p:nvSpPr>
          <p:cNvPr id="21" name="AutoShape 25">
            <a:extLst>
              <a:ext uri="{FF2B5EF4-FFF2-40B4-BE49-F238E27FC236}">
                <a16:creationId xmlns:a16="http://schemas.microsoft.com/office/drawing/2014/main" xmlns="" id="{E35C5695-9365-43DA-B1CE-A32F813C3623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2487" y="1178839"/>
            <a:ext cx="1164517" cy="1123794"/>
          </a:xfrm>
          <a:prstGeom prst="roundRect">
            <a:avLst>
              <a:gd name="adj" fmla="val 4639"/>
            </a:avLst>
          </a:prstGeom>
          <a:gradFill rotWithShape="1">
            <a:gsLst>
              <a:gs pos="34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45" name="Group 36">
            <a:extLst>
              <a:ext uri="{FF2B5EF4-FFF2-40B4-BE49-F238E27FC236}">
                <a16:creationId xmlns:a16="http://schemas.microsoft.com/office/drawing/2014/main" xmlns="" id="{A5BB6372-E86C-4875-85DD-EADB7446AD4D}"/>
              </a:ext>
            </a:extLst>
          </p:cNvPr>
          <p:cNvGrpSpPr>
            <a:grpSpLocks/>
          </p:cNvGrpSpPr>
          <p:nvPr/>
        </p:nvGrpSpPr>
        <p:grpSpPr bwMode="auto">
          <a:xfrm>
            <a:off x="318332" y="1071834"/>
            <a:ext cx="1012826" cy="258956"/>
            <a:chOff x="301" y="2071"/>
            <a:chExt cx="1484" cy="330"/>
          </a:xfrm>
        </p:grpSpPr>
        <p:sp>
          <p:nvSpPr>
            <p:cNvPr id="46" name="AutoShape 37">
              <a:extLst>
                <a:ext uri="{FF2B5EF4-FFF2-40B4-BE49-F238E27FC236}">
                  <a16:creationId xmlns:a16="http://schemas.microsoft.com/office/drawing/2014/main" xmlns="" id="{A055F97D-7E74-4AA8-A82D-A776066A1C32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301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AutoShape 38">
              <a:extLst>
                <a:ext uri="{FF2B5EF4-FFF2-40B4-BE49-F238E27FC236}">
                  <a16:creationId xmlns:a16="http://schemas.microsoft.com/office/drawing/2014/main" xmlns="" id="{A4CD9488-8EFD-4002-9E23-9B6EFE36C275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324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EA94C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3" name="Rectangle 30">
            <a:extLst>
              <a:ext uri="{FF2B5EF4-FFF2-40B4-BE49-F238E27FC236}">
                <a16:creationId xmlns:a16="http://schemas.microsoft.com/office/drawing/2014/main" xmlns="" id="{00E65526-38FA-4007-97CB-E74990A8378E}"/>
              </a:ext>
            </a:extLst>
          </p:cNvPr>
          <p:cNvSpPr>
            <a:spLocks noChangeArrowheads="1"/>
          </p:cNvSpPr>
          <p:nvPr/>
        </p:nvSpPr>
        <p:spPr bwMode="black">
          <a:xfrm>
            <a:off x="604170" y="1087528"/>
            <a:ext cx="437054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en-US" altLang="ru-RU" sz="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utoShape 25">
            <a:extLst>
              <a:ext uri="{FF2B5EF4-FFF2-40B4-BE49-F238E27FC236}">
                <a16:creationId xmlns:a16="http://schemas.microsoft.com/office/drawing/2014/main" xmlns="" id="{B6EE83A5-7F1C-4C78-82A5-710A2658757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692842" y="1211526"/>
            <a:ext cx="1164517" cy="1123794"/>
          </a:xfrm>
          <a:prstGeom prst="roundRect">
            <a:avLst>
              <a:gd name="adj" fmla="val 4639"/>
            </a:avLst>
          </a:prstGeom>
          <a:gradFill rotWithShape="1">
            <a:gsLst>
              <a:gs pos="372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37" name="Group 31">
            <a:extLst>
              <a:ext uri="{FF2B5EF4-FFF2-40B4-BE49-F238E27FC236}">
                <a16:creationId xmlns:a16="http://schemas.microsoft.com/office/drawing/2014/main" xmlns="" id="{10598720-2B55-44D9-9A45-950A1506E37C}"/>
              </a:ext>
            </a:extLst>
          </p:cNvPr>
          <p:cNvGrpSpPr>
            <a:grpSpLocks/>
          </p:cNvGrpSpPr>
          <p:nvPr/>
        </p:nvGrpSpPr>
        <p:grpSpPr bwMode="auto">
          <a:xfrm>
            <a:off x="1768687" y="1087788"/>
            <a:ext cx="1012826" cy="247475"/>
            <a:chOff x="2140" y="2071"/>
            <a:chExt cx="1484" cy="330"/>
          </a:xfrm>
        </p:grpSpPr>
        <p:sp>
          <p:nvSpPr>
            <p:cNvPr id="38" name="AutoShape 32">
              <a:extLst>
                <a:ext uri="{FF2B5EF4-FFF2-40B4-BE49-F238E27FC236}">
                  <a16:creationId xmlns:a16="http://schemas.microsoft.com/office/drawing/2014/main" xmlns="" id="{4CF8F152-04E0-4D73-B223-52793A905BFF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AutoShape 33">
              <a:extLst>
                <a:ext uri="{FF2B5EF4-FFF2-40B4-BE49-F238E27FC236}">
                  <a16:creationId xmlns:a16="http://schemas.microsoft.com/office/drawing/2014/main" xmlns="" id="{8B19B8DA-CCC1-4B46-B882-69CE86895258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89C3B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AutoShape 25">
            <a:extLst>
              <a:ext uri="{FF2B5EF4-FFF2-40B4-BE49-F238E27FC236}">
                <a16:creationId xmlns:a16="http://schemas.microsoft.com/office/drawing/2014/main" xmlns="" id="{6FBDD15F-A435-4BC8-A1CF-80B84F198AEA}"/>
              </a:ext>
            </a:extLst>
          </p:cNvPr>
          <p:cNvSpPr>
            <a:spLocks noChangeArrowheads="1"/>
          </p:cNvSpPr>
          <p:nvPr/>
        </p:nvSpPr>
        <p:spPr bwMode="gray">
          <a:xfrm>
            <a:off x="3721100" y="1203072"/>
            <a:ext cx="1524000" cy="1123794"/>
          </a:xfrm>
          <a:prstGeom prst="roundRect">
            <a:avLst>
              <a:gd name="adj" fmla="val 4639"/>
            </a:avLst>
          </a:prstGeom>
          <a:gradFill rotWithShape="1">
            <a:gsLst>
              <a:gs pos="388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26" name="Group 27">
            <a:extLst>
              <a:ext uri="{FF2B5EF4-FFF2-40B4-BE49-F238E27FC236}">
                <a16:creationId xmlns:a16="http://schemas.microsoft.com/office/drawing/2014/main" xmlns="" id="{B58BBCA5-9A79-4DBD-97B3-747BE1714DFD}"/>
              </a:ext>
            </a:extLst>
          </p:cNvPr>
          <p:cNvGrpSpPr>
            <a:grpSpLocks/>
          </p:cNvGrpSpPr>
          <p:nvPr/>
        </p:nvGrpSpPr>
        <p:grpSpPr bwMode="auto">
          <a:xfrm>
            <a:off x="3824490" y="1120870"/>
            <a:ext cx="1337140" cy="242762"/>
            <a:chOff x="3964" y="2071"/>
            <a:chExt cx="1484" cy="330"/>
          </a:xfrm>
        </p:grpSpPr>
        <p:sp>
          <p:nvSpPr>
            <p:cNvPr id="27" name="AutoShape 28">
              <a:extLst>
                <a:ext uri="{FF2B5EF4-FFF2-40B4-BE49-F238E27FC236}">
                  <a16:creationId xmlns:a16="http://schemas.microsoft.com/office/drawing/2014/main" xmlns="" id="{9C031B73-0C5B-4DBB-8D77-8C600A364A5C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F99FF"/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AutoShape 29">
              <a:extLst>
                <a:ext uri="{FF2B5EF4-FFF2-40B4-BE49-F238E27FC236}">
                  <a16:creationId xmlns:a16="http://schemas.microsoft.com/office/drawing/2014/main" xmlns="" id="{51D26F86-6E59-49B2-BDAB-56CED3B01D43}"/>
                </a:ext>
              </a:extLst>
            </p:cNvPr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BA993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938C7BFB-16CE-4E1D-942F-5F56EE918E2E}"/>
              </a:ext>
            </a:extLst>
          </p:cNvPr>
          <p:cNvSpPr/>
          <p:nvPr/>
        </p:nvSpPr>
        <p:spPr>
          <a:xfrm>
            <a:off x="1690793" y="1459724"/>
            <a:ext cx="1164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Материалов контрольных мероприятий передано в правоохранительные органы и органы прокуратуры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338E478-74E9-4162-8D68-1F29038E293C}"/>
              </a:ext>
            </a:extLst>
          </p:cNvPr>
          <p:cNvSpPr/>
          <p:nvPr/>
        </p:nvSpPr>
        <p:spPr>
          <a:xfrm>
            <a:off x="240438" y="1450257"/>
            <a:ext cx="11645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Представлений об устранении нарушений направлено объектам контроля</a:t>
            </a:r>
            <a:endParaRPr lang="ru-RU" sz="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Rectangle 30">
            <a:extLst>
              <a:ext uri="{FF2B5EF4-FFF2-40B4-BE49-F238E27FC236}">
                <a16:creationId xmlns:a16="http://schemas.microsoft.com/office/drawing/2014/main" xmlns="" id="{A24D64FB-37AC-43DA-AA55-67F43EBF6CE4}"/>
              </a:ext>
            </a:extLst>
          </p:cNvPr>
          <p:cNvSpPr>
            <a:spLocks noChangeArrowheads="1"/>
          </p:cNvSpPr>
          <p:nvPr/>
        </p:nvSpPr>
        <p:spPr bwMode="black">
          <a:xfrm>
            <a:off x="2054524" y="1083264"/>
            <a:ext cx="437054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en-US" altLang="ru-RU" sz="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30">
            <a:extLst>
              <a:ext uri="{FF2B5EF4-FFF2-40B4-BE49-F238E27FC236}">
                <a16:creationId xmlns:a16="http://schemas.microsoft.com/office/drawing/2014/main" xmlns="" id="{F09430A4-3A65-434B-9058-252002A31A40}"/>
              </a:ext>
            </a:extLst>
          </p:cNvPr>
          <p:cNvSpPr>
            <a:spLocks noChangeArrowheads="1"/>
          </p:cNvSpPr>
          <p:nvPr/>
        </p:nvSpPr>
        <p:spPr bwMode="black">
          <a:xfrm>
            <a:off x="4235183" y="1105835"/>
            <a:ext cx="437054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en-US" altLang="ru-RU" sz="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FE53D94A-F28F-4981-8816-8A519D3B99A1}"/>
              </a:ext>
            </a:extLst>
          </p:cNvPr>
          <p:cNvSpPr/>
          <p:nvPr/>
        </p:nvSpPr>
        <p:spPr>
          <a:xfrm>
            <a:off x="3982130" y="1447377"/>
            <a:ext cx="1057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Постановлений о наложении административного наказания</a:t>
            </a:r>
          </a:p>
        </p:txBody>
      </p:sp>
      <p:sp>
        <p:nvSpPr>
          <p:cNvPr id="62" name="Заголовок 1">
            <a:extLst>
              <a:ext uri="{FF2B5EF4-FFF2-40B4-BE49-F238E27FC236}">
                <a16:creationId xmlns:a16="http://schemas.microsoft.com/office/drawing/2014/main" xmlns="" id="{46A6E85B-5388-40EB-90DD-8E15A479C481}"/>
              </a:ext>
            </a:extLst>
          </p:cNvPr>
          <p:cNvSpPr txBox="1">
            <a:spLocks/>
          </p:cNvSpPr>
          <p:nvPr/>
        </p:nvSpPr>
        <p:spPr>
          <a:xfrm>
            <a:off x="318332" y="568419"/>
            <a:ext cx="244338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800" kern="0" dirty="0">
                <a:solidFill>
                  <a:srgbClr val="1143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Сведения о принятых мерах по результатам контроля в финансово-бюджетной сфере</a:t>
            </a:r>
            <a:endParaRPr lang="ru-RU" sz="800" kern="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xmlns="" id="{22D96E8B-8F0A-47B2-B909-92BD3BF8133D}"/>
              </a:ext>
            </a:extLst>
          </p:cNvPr>
          <p:cNvCxnSpPr>
            <a:cxnSpLocks/>
          </p:cNvCxnSpPr>
          <p:nvPr/>
        </p:nvCxnSpPr>
        <p:spPr>
          <a:xfrm>
            <a:off x="334029" y="883777"/>
            <a:ext cx="244748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Заголовок 1">
            <a:extLst>
              <a:ext uri="{FF2B5EF4-FFF2-40B4-BE49-F238E27FC236}">
                <a16:creationId xmlns:a16="http://schemas.microsoft.com/office/drawing/2014/main" xmlns="" id="{7B724BDC-1DEF-4446-9E77-176D5BA6A657}"/>
              </a:ext>
            </a:extLst>
          </p:cNvPr>
          <p:cNvSpPr txBox="1">
            <a:spLocks/>
          </p:cNvSpPr>
          <p:nvPr/>
        </p:nvSpPr>
        <p:spPr>
          <a:xfrm>
            <a:off x="3447825" y="573011"/>
            <a:ext cx="198164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003B5A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800" kern="0" dirty="0">
                <a:solidFill>
                  <a:srgbClr val="1143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mbria Math" pitchFamily="18" charset="0"/>
                <a:cs typeface="Arial" panose="020B0604020202020204" pitchFamily="34" charset="0"/>
              </a:rPr>
              <a:t>Производство по делам об административных правонарушениях</a:t>
            </a:r>
            <a:endParaRPr lang="ru-RU" sz="800" kern="0" dirty="0">
              <a:solidFill>
                <a:srgbClr val="1143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Прямая соединительная линия 64">
            <a:extLst>
              <a:ext uri="{FF2B5EF4-FFF2-40B4-BE49-F238E27FC236}">
                <a16:creationId xmlns:a16="http://schemas.microsoft.com/office/drawing/2014/main" xmlns="" id="{2B21A277-2898-4344-9279-8547B5349E9A}"/>
              </a:ext>
            </a:extLst>
          </p:cNvPr>
          <p:cNvCxnSpPr/>
          <p:nvPr/>
        </p:nvCxnSpPr>
        <p:spPr>
          <a:xfrm>
            <a:off x="3447825" y="888369"/>
            <a:ext cx="198164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8EA1CD0-B53D-4ED9-960E-1668085F23E8}"/>
              </a:ext>
            </a:extLst>
          </p:cNvPr>
          <p:cNvSpPr txBox="1"/>
          <p:nvPr/>
        </p:nvSpPr>
        <p:spPr>
          <a:xfrm>
            <a:off x="3095585" y="2654"/>
            <a:ext cx="26543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Итоги контрольной деятельности</a:t>
            </a:r>
            <a:b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</a:br>
            <a: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в финансово-бюджетной сфере</a:t>
            </a:r>
            <a:b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</a:br>
            <a:r>
              <a:rPr lang="ru-RU" sz="700" b="1" dirty="0">
                <a:solidFill>
                  <a:srgbClr val="11437F"/>
                </a:solidFill>
                <a:latin typeface="+mj-lt"/>
                <a:cs typeface="Arial" panose="020B0604020202020204" pitchFamily="34" charset="0"/>
              </a:rPr>
              <a:t>за 2020 год</a:t>
            </a:r>
          </a:p>
        </p:txBody>
      </p:sp>
      <p:cxnSp>
        <p:nvCxnSpPr>
          <p:cNvPr id="67" name="Прямая соединительная линия 66">
            <a:extLst>
              <a:ext uri="{FF2B5EF4-FFF2-40B4-BE49-F238E27FC236}">
                <a16:creationId xmlns:a16="http://schemas.microsoft.com/office/drawing/2014/main" xmlns="" id="{63C939AF-1F7D-4A67-929B-3FC021D63F85}"/>
              </a:ext>
            </a:extLst>
          </p:cNvPr>
          <p:cNvCxnSpPr/>
          <p:nvPr/>
        </p:nvCxnSpPr>
        <p:spPr>
          <a:xfrm>
            <a:off x="2197100" y="1546225"/>
            <a:ext cx="198164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utoShape 25">
            <a:extLst>
              <a:ext uri="{FF2B5EF4-FFF2-40B4-BE49-F238E27FC236}">
                <a16:creationId xmlns:a16="http://schemas.microsoft.com/office/drawing/2014/main" xmlns="" id="{5FE587E1-B1EA-48EB-9EFA-BF927C376E82}"/>
              </a:ext>
            </a:extLst>
          </p:cNvPr>
          <p:cNvSpPr>
            <a:spLocks noChangeArrowheads="1"/>
          </p:cNvSpPr>
          <p:nvPr/>
        </p:nvSpPr>
        <p:spPr bwMode="gray">
          <a:xfrm>
            <a:off x="3855927" y="1932801"/>
            <a:ext cx="555351" cy="373211"/>
          </a:xfrm>
          <a:prstGeom prst="roundRect">
            <a:avLst>
              <a:gd name="adj" fmla="val 4639"/>
            </a:avLst>
          </a:prstGeom>
          <a:gradFill rotWithShape="1">
            <a:gsLst>
              <a:gs pos="388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6" name="AutoShape 25">
            <a:extLst>
              <a:ext uri="{FF2B5EF4-FFF2-40B4-BE49-F238E27FC236}">
                <a16:creationId xmlns:a16="http://schemas.microsoft.com/office/drawing/2014/main" xmlns="" id="{2CA9D6E0-0D23-4ACD-9BFC-DED76AB02131}"/>
              </a:ext>
            </a:extLst>
          </p:cNvPr>
          <p:cNvSpPr>
            <a:spLocks noChangeArrowheads="1"/>
          </p:cNvSpPr>
          <p:nvPr/>
        </p:nvSpPr>
        <p:spPr bwMode="gray">
          <a:xfrm>
            <a:off x="4567269" y="1932221"/>
            <a:ext cx="582722" cy="373211"/>
          </a:xfrm>
          <a:prstGeom prst="roundRect">
            <a:avLst>
              <a:gd name="adj" fmla="val 4639"/>
            </a:avLst>
          </a:prstGeom>
          <a:gradFill rotWithShape="1">
            <a:gsLst>
              <a:gs pos="388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D33EB405-53E2-473F-9575-C3BA38F1C953}"/>
              </a:ext>
            </a:extLst>
          </p:cNvPr>
          <p:cNvSpPr/>
          <p:nvPr/>
        </p:nvSpPr>
        <p:spPr>
          <a:xfrm>
            <a:off x="3855927" y="1944472"/>
            <a:ext cx="61623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5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Наложено штрафов – </a:t>
            </a:r>
            <a:br>
              <a:rPr lang="ru-RU" altLang="ru-RU" sz="5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ru-RU" altLang="ru-RU" sz="5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57,0 тыс. руб.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36BD1749-E1A9-40FF-B447-A21E6EBAB52F}"/>
              </a:ext>
            </a:extLst>
          </p:cNvPr>
          <p:cNvSpPr/>
          <p:nvPr/>
        </p:nvSpPr>
        <p:spPr>
          <a:xfrm>
            <a:off x="4551536" y="1946435"/>
            <a:ext cx="61009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5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Взыскано штрафов – </a:t>
            </a:r>
            <a:br>
              <a:rPr lang="ru-RU" altLang="ru-RU" sz="5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ru-RU" altLang="ru-RU" sz="500" b="1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57,0 </a:t>
            </a:r>
            <a:r>
              <a:rPr lang="ru-RU" altLang="ru-RU" sz="5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тыс. руб. </a:t>
            </a:r>
          </a:p>
        </p:txBody>
      </p:sp>
    </p:spTree>
    <p:extLst>
      <p:ext uri="{BB962C8B-B14F-4D97-AF65-F5344CB8AC3E}">
        <p14:creationId xmlns:p14="http://schemas.microsoft.com/office/powerpoint/2010/main" val="890852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5449</TotalTime>
  <Words>220</Words>
  <Application>Microsoft Office PowerPoint</Application>
  <PresentationFormat>Произвольный</PresentationFormat>
  <Paragraphs>41</Paragraphs>
  <Slides>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евоывлд</dc:title>
  <dc:creator>Елизавета Арбатова</dc:creator>
  <cp:lastModifiedBy>Васянина Лилия</cp:lastModifiedBy>
  <cp:revision>115</cp:revision>
  <dcterms:created xsi:type="dcterms:W3CDTF">2019-07-31T16:47:50Z</dcterms:created>
  <dcterms:modified xsi:type="dcterms:W3CDTF">2021-02-04T12:23:25Z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2019-03-19T00:00:00Z</vt:filetime>
  </property>
  <property fmtid="{D5CDD505-2E9C-101B-9397-08002B2CF9AE}" pid="3" name="Creator">
    <vt:lpwstr>Adobe Illustrator CC 22.1 (Windows)</vt:lpwstr>
  </property>
  <property fmtid="{D5CDD505-2E9C-101B-9397-08002B2CF9AE}" pid="4" name="LastSaved">
    <vt:filetime>2019-07-31T00:00:00Z</vt:filetime>
  </property>
</Properties>
</file>